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sldIdLst>
    <p:sldId id="330" r:id="rId5"/>
    <p:sldId id="261" r:id="rId6"/>
    <p:sldId id="258" r:id="rId7"/>
    <p:sldId id="263" r:id="rId8"/>
    <p:sldId id="267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83" r:id="rId18"/>
    <p:sldId id="287" r:id="rId19"/>
    <p:sldId id="288" r:id="rId20"/>
    <p:sldId id="289" r:id="rId21"/>
    <p:sldId id="274" r:id="rId22"/>
    <p:sldId id="279" r:id="rId23"/>
    <p:sldId id="280" r:id="rId24"/>
    <p:sldId id="282" r:id="rId25"/>
    <p:sldId id="281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32059-42F4-4701-B0EE-0C035BDC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2EA7B-A301-4C31-8933-5A534010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20" y="10033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520" y="24511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6BC3D-6FFE-4165-9D64-0D8E8C46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B9C403-00E6-41A7-A1A2-BF5C8F9FD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5280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99254-F664-4CAC-BBFA-9686D721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B6869-CF53-4CBF-8827-26770AD6B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0" name="Rectangle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4" name="Rectangle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1" name="Rectangle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7" name="Rectangle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8" name="Rectangle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0" name="Rectangle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F7C87-E633-40CF-8C0A-95478AC1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6D2754-724E-45A7-A556-E56DACD82603}"/>
              </a:ext>
            </a:extLst>
          </p:cNvPr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005F7-63D9-4B1E-A6B6-68886AED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8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883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290D-6D0C-4747-AE12-AA11620B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D35FE-C340-4E9C-B18E-EF5BFE5B4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489948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886E8-243E-4FDA-8BD0-9192EB00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18CB9-722B-4FEF-BCE6-0B2582A7F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8328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FDF97-11FE-45A4-91DC-9E4B72D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BEBB7-D148-4883-B584-75C33918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82700"/>
            <a:ext cx="6197600" cy="4889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242F-0B8D-44F6-8AE5-90FB9922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E3711-ADE6-4E12-8AD9-DB58D2BE2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3" name="Rectangle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629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131E4-1558-4649-9C57-C404CC9EA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93112-B262-47A4-9BA8-EC754CD42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37C941-D43A-48DA-AC7F-5655D2727C7F}"/>
              </a:ext>
            </a:extLst>
          </p:cNvPr>
          <p:cNvSpPr txBox="1"/>
          <p:nvPr userDrawn="1"/>
        </p:nvSpPr>
        <p:spPr>
          <a:xfrm>
            <a:off x="10807700" y="6477000"/>
            <a:ext cx="1079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18A39-4544-4466-9CB8-2F5EB9C47D36}" type="slidenum">
              <a:rPr lang="en-US" sz="1800" b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31</a:t>
            </a:r>
          </a:p>
        </p:txBody>
      </p:sp>
    </p:spTree>
    <p:extLst>
      <p:ext uri="{BB962C8B-B14F-4D97-AF65-F5344CB8AC3E}">
        <p14:creationId xmlns:p14="http://schemas.microsoft.com/office/powerpoint/2010/main" val="144359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211.png"/><Relationship Id="rId10" Type="http://schemas.openxmlformats.org/officeDocument/2006/relationships/image" Target="../media/image3.png"/><Relationship Id="rId4" Type="http://schemas.openxmlformats.org/officeDocument/2006/relationships/image" Target="../media/image150.png"/><Relationship Id="rId9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microsoft.com/office/2007/relationships/hdphoto" Target="../media/hdphoto9.wdp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.png"/><Relationship Id="rId18" Type="http://schemas.microsoft.com/office/2007/relationships/hdphoto" Target="../media/hdphoto14.wdp"/><Relationship Id="rId3" Type="http://schemas.openxmlformats.org/officeDocument/2006/relationships/slideLayout" Target="../slideLayouts/slideLayout6.xml"/><Relationship Id="rId7" Type="http://schemas.microsoft.com/office/2007/relationships/hdphoto" Target="../media/hdphoto11.wdp"/><Relationship Id="rId12" Type="http://schemas.microsoft.com/office/2007/relationships/hdphoto" Target="../media/hdphoto13.wdp"/><Relationship Id="rId17" Type="http://schemas.openxmlformats.org/officeDocument/2006/relationships/image" Target="../media/image21.png"/><Relationship Id="rId2" Type="http://schemas.openxmlformats.org/officeDocument/2006/relationships/audio" Target="../media/media16.m4a"/><Relationship Id="rId16" Type="http://schemas.microsoft.com/office/2007/relationships/hdphoto" Target="../media/hdphoto5.wdp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microsoft.com/office/2007/relationships/hdphoto" Target="../media/hdphoto10.wdp"/><Relationship Id="rId15" Type="http://schemas.openxmlformats.org/officeDocument/2006/relationships/image" Target="../media/image10.png"/><Relationship Id="rId10" Type="http://schemas.microsoft.com/office/2007/relationships/hdphoto" Target="../media/hdphoto12.wdp"/><Relationship Id="rId19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9.png"/><Relationship Id="rId12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4.png"/><Relationship Id="rId11" Type="http://schemas.microsoft.com/office/2007/relationships/hdphoto" Target="../media/hdphoto4.wdp"/><Relationship Id="rId5" Type="http://schemas.microsoft.com/office/2007/relationships/hdphoto" Target="../media/hdphoto15.wdp"/><Relationship Id="rId1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microsoft.com/office/2007/relationships/hdphoto" Target="../media/hdphoto13.wdp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6.xml"/><Relationship Id="rId7" Type="http://schemas.microsoft.com/office/2007/relationships/hdphoto" Target="../media/hdphoto8.wdp"/><Relationship Id="rId12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11" Type="http://schemas.microsoft.com/office/2007/relationships/hdphoto" Target="../media/hdphoto17.wdp"/><Relationship Id="rId5" Type="http://schemas.microsoft.com/office/2007/relationships/hdphoto" Target="../media/hdphoto16.wdp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07/relationships/hdphoto" Target="../media/hdphoto16.wdp"/><Relationship Id="rId5" Type="http://schemas.openxmlformats.org/officeDocument/2006/relationships/image" Target="../media/image42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07/relationships/hdphoto" Target="../media/hdphoto17.wdp"/><Relationship Id="rId11" Type="http://schemas.openxmlformats.org/officeDocument/2006/relationships/image" Target="../media/image87.png"/><Relationship Id="rId5" Type="http://schemas.openxmlformats.org/officeDocument/2006/relationships/image" Target="../media/image43.png"/><Relationship Id="rId15" Type="http://schemas.openxmlformats.org/officeDocument/2006/relationships/image" Target="../media/image3.pn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DE81-41F6-44D6-86B3-FA4C61F2E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302" y="1600202"/>
            <a:ext cx="8331201" cy="264982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Special functions and Integral Transforms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MAT 241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E9575-3561-41F7-A451-E7AB78EE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Mohamed Adel</a:t>
            </a:r>
          </a:p>
          <a:p>
            <a:r>
              <a:rPr lang="en-US" dirty="0"/>
              <a:t>mohamed.adel@aiet.edu.eg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9B717-62D9-46B3-A6F4-40192E34FE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49154" y="126285"/>
                <a:ext cx="8832848" cy="1239837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Prove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f>
                          <m:f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den>
                        </m:f>
                      </m:e>
                    </m:ra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9B717-62D9-46B3-A6F4-40192E34F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9154" y="126285"/>
                <a:ext cx="8832848" cy="1239837"/>
              </a:xfrm>
              <a:blipFill>
                <a:blip r:embed="rId4"/>
                <a:stretch>
                  <a:fillRect l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E4FE8F-3673-4DB8-9DBB-15AEFCEC620C}"/>
                  </a:ext>
                </a:extLst>
              </p:cNvPr>
              <p:cNvSpPr txBox="1"/>
              <p:nvPr/>
            </p:nvSpPr>
            <p:spPr>
              <a:xfrm>
                <a:off x="1349154" y="1644287"/>
                <a:ext cx="6526402" cy="14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𝟕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E4FE8F-3673-4DB8-9DBB-15AEFCEC6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4" y="1644287"/>
                <a:ext cx="6526402" cy="14817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4E9C5F-6264-4FD9-A2F3-C411D491B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2033" y="1584604"/>
            <a:ext cx="4034535" cy="109982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80131-F801-4B6F-B352-8BA72DC07FDF}"/>
                  </a:ext>
                </a:extLst>
              </p:cNvPr>
              <p:cNvSpPr/>
              <p:nvPr/>
            </p:nvSpPr>
            <p:spPr>
              <a:xfrm>
                <a:off x="1349154" y="3265211"/>
                <a:ext cx="8730147" cy="1523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80131-F801-4B6F-B352-8BA72DC07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4" y="3265211"/>
                <a:ext cx="8730147" cy="15238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26D32-6092-46A8-9188-8EED4B2FF5B1}"/>
                  </a:ext>
                </a:extLst>
              </p:cNvPr>
              <p:cNvSpPr/>
              <p:nvPr/>
            </p:nvSpPr>
            <p:spPr>
              <a:xfrm>
                <a:off x="1349153" y="4850820"/>
                <a:ext cx="9613721" cy="1386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26D32-6092-46A8-9188-8EED4B2FF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3" y="4850820"/>
                <a:ext cx="9613721" cy="13869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F4D289-1F43-448D-98F4-5977D72D0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54553E5-FD70-453F-B062-8C8609B98FB3}"/>
                  </a:ext>
                </a:extLst>
              </p:cNvPr>
              <p:cNvSpPr/>
              <p:nvPr/>
            </p:nvSpPr>
            <p:spPr>
              <a:xfrm>
                <a:off x="1155970" y="240183"/>
                <a:ext cx="9428350" cy="124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54553E5-FD70-453F-B062-8C8609B98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70" y="240183"/>
                <a:ext cx="9428350" cy="1247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16E9CE-7E97-4132-BC4B-BC8E2573D074}"/>
                  </a:ext>
                </a:extLst>
              </p:cNvPr>
              <p:cNvSpPr/>
              <p:nvPr/>
            </p:nvSpPr>
            <p:spPr>
              <a:xfrm>
                <a:off x="1155970" y="1616076"/>
                <a:ext cx="10558340" cy="124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16E9CE-7E97-4132-BC4B-BC8E2573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70" y="1616076"/>
                <a:ext cx="10558340" cy="1247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52B169-6910-489B-B84F-8FF0FACACB2C}"/>
                  </a:ext>
                </a:extLst>
              </p:cNvPr>
              <p:cNvSpPr/>
              <p:nvPr/>
            </p:nvSpPr>
            <p:spPr>
              <a:xfrm>
                <a:off x="1155970" y="3159394"/>
                <a:ext cx="9763122" cy="1317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52B169-6910-489B-B84F-8FF0FACAC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70" y="3159394"/>
                <a:ext cx="9763122" cy="1317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A9C4-95FA-41DD-9BA8-FC66FC978525}"/>
                  </a:ext>
                </a:extLst>
              </p:cNvPr>
              <p:cNvSpPr/>
              <p:nvPr/>
            </p:nvSpPr>
            <p:spPr>
              <a:xfrm>
                <a:off x="2514963" y="4773501"/>
                <a:ext cx="696684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A9C4-95FA-41DD-9BA8-FC66FC978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963" y="4773501"/>
                <a:ext cx="6966843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E2C16-9C31-4AED-95CD-D2E04AF5D34D}"/>
              </a:ext>
            </a:extLst>
          </p:cNvPr>
          <p:cNvCxnSpPr/>
          <p:nvPr/>
        </p:nvCxnSpPr>
        <p:spPr>
          <a:xfrm flipH="1">
            <a:off x="11088710" y="1184856"/>
            <a:ext cx="625600" cy="553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CBB2B7-194B-4F71-98E6-0DA7E7408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9B717-62D9-46B3-A6F4-40192E34FE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49154" y="126285"/>
                <a:ext cx="8832848" cy="1239837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Prove of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den>
                        </m:f>
                      </m:e>
                    </m:ra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𝒄𝒐𝒔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39B717-62D9-46B3-A6F4-40192E34F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49154" y="126285"/>
                <a:ext cx="8832848" cy="1239837"/>
              </a:xfrm>
              <a:blipFill>
                <a:blip r:embed="rId4"/>
                <a:stretch>
                  <a:fillRect l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E4FE8F-3673-4DB8-9DBB-15AEFCEC620C}"/>
                  </a:ext>
                </a:extLst>
              </p:cNvPr>
              <p:cNvSpPr txBox="1"/>
              <p:nvPr/>
            </p:nvSpPr>
            <p:spPr>
              <a:xfrm>
                <a:off x="1349154" y="1644287"/>
                <a:ext cx="6593728" cy="1476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E4FE8F-3673-4DB8-9DBB-15AEFCEC6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4" y="1644287"/>
                <a:ext cx="6593728" cy="1476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80131-F801-4B6F-B352-8BA72DC07FDF}"/>
                  </a:ext>
                </a:extLst>
              </p:cNvPr>
              <p:cNvSpPr/>
              <p:nvPr/>
            </p:nvSpPr>
            <p:spPr>
              <a:xfrm>
                <a:off x="1349154" y="3265211"/>
                <a:ext cx="7717497" cy="1510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80131-F801-4B6F-B352-8BA72DC07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4" y="3265211"/>
                <a:ext cx="7717497" cy="1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26D32-6092-46A8-9188-8EED4B2FF5B1}"/>
                  </a:ext>
                </a:extLst>
              </p:cNvPr>
              <p:cNvSpPr/>
              <p:nvPr/>
            </p:nvSpPr>
            <p:spPr>
              <a:xfrm>
                <a:off x="1349153" y="4850820"/>
                <a:ext cx="8731942" cy="1402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26D32-6092-46A8-9188-8EED4B2FF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53" y="4850820"/>
                <a:ext cx="8731942" cy="14026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A6FC29-1706-4BC5-92C3-6145BE9E4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828" y="1644287"/>
            <a:ext cx="4034533" cy="109982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BE7B5F-74D4-40F8-A647-48AB5818E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16E9CE-7E97-4132-BC4B-BC8E2573D074}"/>
                  </a:ext>
                </a:extLst>
              </p:cNvPr>
              <p:cNvSpPr/>
              <p:nvPr/>
            </p:nvSpPr>
            <p:spPr>
              <a:xfrm>
                <a:off x="1155970" y="1616076"/>
                <a:ext cx="8243923" cy="1239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16E9CE-7E97-4132-BC4B-BC8E2573D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70" y="1616076"/>
                <a:ext cx="8243923" cy="1239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52B169-6910-489B-B84F-8FF0FACACB2C}"/>
                  </a:ext>
                </a:extLst>
              </p:cNvPr>
              <p:cNvSpPr/>
              <p:nvPr/>
            </p:nvSpPr>
            <p:spPr>
              <a:xfrm>
                <a:off x="1155970" y="3159394"/>
                <a:ext cx="7866576" cy="1310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 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52B169-6910-489B-B84F-8FF0FACAC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70" y="3159394"/>
                <a:ext cx="7866576" cy="1310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A9C4-95FA-41DD-9BA8-FC66FC978525}"/>
                  </a:ext>
                </a:extLst>
              </p:cNvPr>
              <p:cNvSpPr/>
              <p:nvPr/>
            </p:nvSpPr>
            <p:spPr>
              <a:xfrm>
                <a:off x="2514963" y="4773501"/>
                <a:ext cx="6987682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den>
                          </m:f>
                        </m:e>
                      </m:ra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8CA9C4-95FA-41DD-9BA8-FC66FC978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963" y="4773501"/>
                <a:ext cx="6987682" cy="118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61C8B-5972-4B57-8FA6-7483617C62E1}"/>
                  </a:ext>
                </a:extLst>
              </p:cNvPr>
              <p:cNvSpPr/>
              <p:nvPr/>
            </p:nvSpPr>
            <p:spPr>
              <a:xfrm>
                <a:off x="1362031" y="88568"/>
                <a:ext cx="7141314" cy="136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! 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61C8B-5972-4B57-8FA6-7483617C6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31" y="88568"/>
                <a:ext cx="7141314" cy="1368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58B6BB-327F-4D3B-8974-8D8944107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2166-39DE-46D6-91A4-41A99AE7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41" y="191448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Generating function for Bessel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FE389-CD63-4BA3-9B67-025301F28ACB}"/>
                  </a:ext>
                </a:extLst>
              </p:cNvPr>
              <p:cNvSpPr txBox="1"/>
              <p:nvPr/>
            </p:nvSpPr>
            <p:spPr>
              <a:xfrm>
                <a:off x="1847477" y="1740088"/>
                <a:ext cx="8898846" cy="1090748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2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6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0FE389-CD63-4BA3-9B67-025301F2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477" y="1740088"/>
                <a:ext cx="8898846" cy="1090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C6B3-DB6E-45A9-B897-3DE8EE2C6A01}"/>
                  </a:ext>
                </a:extLst>
              </p:cNvPr>
              <p:cNvSpPr txBox="1"/>
              <p:nvPr/>
            </p:nvSpPr>
            <p:spPr>
              <a:xfrm>
                <a:off x="1238937" y="3139639"/>
                <a:ext cx="10115926" cy="313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C00000"/>
                    </a:solidFill>
                  </a:rPr>
                  <a:t>Use Bessel G.F. to prove that: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the G.F.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18C6B3-DB6E-45A9-B897-3DE8EE2C6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37" y="3139639"/>
                <a:ext cx="10115926" cy="3130409"/>
              </a:xfrm>
              <a:prstGeom prst="rect">
                <a:avLst/>
              </a:prstGeom>
              <a:blipFill>
                <a:blip r:embed="rId5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28F816-59D8-4BFE-BF53-D1ED0CF24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FF767-F09C-4073-A8A7-393505BCD9BE}"/>
                  </a:ext>
                </a:extLst>
              </p:cNvPr>
              <p:cNvSpPr txBox="1"/>
              <p:nvPr/>
            </p:nvSpPr>
            <p:spPr>
              <a:xfrm>
                <a:off x="1419367" y="1105468"/>
                <a:ext cx="10017456" cy="4220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In the R. H. S. if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(2k-1) </a:t>
                </a:r>
                <a:r>
                  <a:rPr lang="en-US" sz="2400" dirty="0"/>
                  <a:t>the terms are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cancelled</a:t>
                </a:r>
                <a:r>
                  <a:rPr lang="en-US" sz="2400" dirty="0"/>
                  <a:t> and if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even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(2k) </a:t>
                </a:r>
                <a:r>
                  <a:rPr lang="en-US" sz="2400" dirty="0"/>
                  <a:t>the terms are </a:t>
                </a: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added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FF767-F09C-4073-A8A7-393505BC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67" y="1105468"/>
                <a:ext cx="10017456" cy="4220643"/>
              </a:xfrm>
              <a:prstGeom prst="rect">
                <a:avLst/>
              </a:prstGeom>
              <a:blipFill>
                <a:blip r:embed="rId4"/>
                <a:stretch>
                  <a:fillRect l="-852" r="-1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99C8F7E-42CB-4105-A93C-462FBC0D5906}"/>
              </a:ext>
            </a:extLst>
          </p:cNvPr>
          <p:cNvSpPr/>
          <p:nvPr/>
        </p:nvSpPr>
        <p:spPr>
          <a:xfrm>
            <a:off x="7519916" y="2838734"/>
            <a:ext cx="2060812" cy="80521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AB4CF-C402-4B84-AEF2-BBE7E157F41A}"/>
              </a:ext>
            </a:extLst>
          </p:cNvPr>
          <p:cNvSpPr/>
          <p:nvPr/>
        </p:nvSpPr>
        <p:spPr>
          <a:xfrm>
            <a:off x="6489510" y="2868304"/>
            <a:ext cx="839338" cy="80521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F1CA99-1C32-4114-BF39-7F215B326E8D}"/>
              </a:ext>
            </a:extLst>
          </p:cNvPr>
          <p:cNvSpPr/>
          <p:nvPr/>
        </p:nvSpPr>
        <p:spPr>
          <a:xfrm>
            <a:off x="4863153" y="3534770"/>
            <a:ext cx="839338" cy="28118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146B3E-65E4-45A9-984B-B3E5FB9EEE7E}"/>
              </a:ext>
            </a:extLst>
          </p:cNvPr>
          <p:cNvSpPr/>
          <p:nvPr/>
        </p:nvSpPr>
        <p:spPr>
          <a:xfrm>
            <a:off x="9976513" y="2156346"/>
            <a:ext cx="796120" cy="5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97D44A-90BE-4868-A4FF-11ECF160D95D}"/>
              </a:ext>
            </a:extLst>
          </p:cNvPr>
          <p:cNvSpPr/>
          <p:nvPr/>
        </p:nvSpPr>
        <p:spPr>
          <a:xfrm>
            <a:off x="7235588" y="2095800"/>
            <a:ext cx="796120" cy="545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BB9B38-049A-48B3-ABAD-72A49E296946}"/>
              </a:ext>
            </a:extLst>
          </p:cNvPr>
          <p:cNvCxnSpPr>
            <a:endCxn id="4" idx="0"/>
          </p:cNvCxnSpPr>
          <p:nvPr/>
        </p:nvCxnSpPr>
        <p:spPr>
          <a:xfrm flipH="1">
            <a:off x="6909179" y="2429301"/>
            <a:ext cx="283191" cy="439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DEBF3-AE32-4C67-827A-901A6B2EA22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9278929" y="2482755"/>
            <a:ext cx="699860" cy="47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C43EA1-3F47-4684-8BC1-E11ACCBE2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D359-2C5C-41DD-A868-A252CB4A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93" y="95914"/>
            <a:ext cx="8832848" cy="1239837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Use Bessel G.F. to prove that: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4D9D60-E6F5-48E7-A6B3-40B7CAD9A222}"/>
                  </a:ext>
                </a:extLst>
              </p:cNvPr>
              <p:cNvSpPr txBox="1"/>
              <p:nvPr/>
            </p:nvSpPr>
            <p:spPr>
              <a:xfrm>
                <a:off x="1241946" y="1542196"/>
                <a:ext cx="10631606" cy="4640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in the G.F.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24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4D9D60-E6F5-48E7-A6B3-40B7CAD9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46" y="1542196"/>
                <a:ext cx="10631606" cy="4640566"/>
              </a:xfrm>
              <a:prstGeom prst="rect">
                <a:avLst/>
              </a:prstGeom>
              <a:blipFill>
                <a:blip r:embed="rId4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9D5254-83E8-47A2-81D5-ED7F9FA37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C3068-4AA1-4C07-956E-A52F4D1281B7}"/>
                  </a:ext>
                </a:extLst>
              </p:cNvPr>
              <p:cNvSpPr/>
              <p:nvPr/>
            </p:nvSpPr>
            <p:spPr>
              <a:xfrm>
                <a:off x="2624920" y="334867"/>
                <a:ext cx="6096000" cy="10990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C3068-4AA1-4C07-956E-A52F4D128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20" y="334867"/>
                <a:ext cx="6096000" cy="1099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617378D-92A1-4DCE-B6BB-607F884C1833}"/>
                  </a:ext>
                </a:extLst>
              </p:cNvPr>
              <p:cNvSpPr/>
              <p:nvPr/>
            </p:nvSpPr>
            <p:spPr>
              <a:xfrm>
                <a:off x="1458037" y="1534838"/>
                <a:ext cx="9531264" cy="471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617378D-92A1-4DCE-B6BB-607F884C1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37" y="1534838"/>
                <a:ext cx="9531264" cy="471091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56D994-C09E-4016-89F3-D84253F69580}"/>
                  </a:ext>
                </a:extLst>
              </p:cNvPr>
              <p:cNvSpPr/>
              <p:nvPr/>
            </p:nvSpPr>
            <p:spPr>
              <a:xfrm>
                <a:off x="1330368" y="2437865"/>
                <a:ext cx="10613418" cy="471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56D994-C09E-4016-89F3-D84253F69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68" y="2437865"/>
                <a:ext cx="10613418" cy="471091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DCD2F-8A8B-4D60-95AB-F3495742DBF6}"/>
                  </a:ext>
                </a:extLst>
              </p:cNvPr>
              <p:cNvSpPr/>
              <p:nvPr/>
            </p:nvSpPr>
            <p:spPr>
              <a:xfrm>
                <a:off x="1330368" y="3429000"/>
                <a:ext cx="3608167" cy="471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DCD2F-8A8B-4D60-95AB-F3495742D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68" y="3429000"/>
                <a:ext cx="3608167" cy="471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F015E4-86AD-41F7-A808-8A25FB537A60}"/>
                  </a:ext>
                </a:extLst>
              </p:cNvPr>
              <p:cNvSpPr/>
              <p:nvPr/>
            </p:nvSpPr>
            <p:spPr>
              <a:xfrm>
                <a:off x="1458037" y="4235469"/>
                <a:ext cx="59529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F015E4-86AD-41F7-A808-8A25FB537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37" y="4235469"/>
                <a:ext cx="5952912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D3CAB2-7DC2-4A0F-BF83-11AADDDAC422}"/>
                  </a:ext>
                </a:extLst>
              </p:cNvPr>
              <p:cNvSpPr/>
              <p:nvPr/>
            </p:nvSpPr>
            <p:spPr>
              <a:xfrm>
                <a:off x="1458037" y="5226604"/>
                <a:ext cx="62863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D3CAB2-7DC2-4A0F-BF83-11AADDDAC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37" y="5226604"/>
                <a:ext cx="6286336" cy="461665"/>
              </a:xfrm>
              <a:prstGeom prst="rect">
                <a:avLst/>
              </a:prstGeom>
              <a:blipFill>
                <a:blip r:embed="rId9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12C66B-54F8-45E2-9064-D1EE05D0C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6269-8DD9-42D9-9E71-3A64AC6A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97" y="123210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Recurrence Relation for Bessel Function: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23621-7B06-433D-913F-807562CC4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836" y="1531605"/>
            <a:ext cx="10006661" cy="2617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A141D-BEB2-4724-838A-27B5FCDDD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836" y="4148919"/>
            <a:ext cx="9884228" cy="135999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DE01D2-C535-47B9-AC14-0FA05398B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E130-21CB-414D-ADC4-137EA1FF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89" y="150505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Show that: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4AFD7-DAEC-4415-9C82-94D12BC3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9196" y="386046"/>
            <a:ext cx="5019099" cy="123983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687B3A-B171-471F-89C8-B7A53EBE4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3710" y="1861424"/>
            <a:ext cx="5770971" cy="750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E0A2E1-B1FE-43BC-9B57-69362A09071C}"/>
                  </a:ext>
                </a:extLst>
              </p:cNvPr>
              <p:cNvSpPr/>
              <p:nvPr/>
            </p:nvSpPr>
            <p:spPr>
              <a:xfrm>
                <a:off x="7330164" y="1861424"/>
                <a:ext cx="4224170" cy="786177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E0A2E1-B1FE-43BC-9B57-69362A090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64" y="1861424"/>
                <a:ext cx="4224170" cy="786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E351834-4A0F-44B9-AC0A-1EFE2F07D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489" y="2894036"/>
            <a:ext cx="8635883" cy="913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4AC97-C455-4DFD-8DDA-73960D0A1B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3710" y="3813461"/>
            <a:ext cx="4913317" cy="65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A5659-B05A-47A5-935A-DC06149DA8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8294" y="3811764"/>
            <a:ext cx="2393677" cy="9947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4ED11-EB50-4AF6-9093-1586C94F09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8295" y="5209619"/>
            <a:ext cx="2393677" cy="10192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94568-91E2-4873-A418-8B1C0DD53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3710" y="4806539"/>
            <a:ext cx="7825298" cy="1175006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F38758-236E-4E91-8CD2-D3F97B91E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29" y="1600201"/>
            <a:ext cx="9267754" cy="2654064"/>
          </a:xfrm>
        </p:spPr>
        <p:txBody>
          <a:bodyPr/>
          <a:lstStyle/>
          <a:p>
            <a:pPr algn="ctr"/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Lecture (10): Bessel Functions</a:t>
            </a:r>
          </a:p>
        </p:txBody>
      </p:sp>
    </p:spTree>
    <p:extLst>
      <p:ext uri="{BB962C8B-B14F-4D97-AF65-F5344CB8AC3E}">
        <p14:creationId xmlns:p14="http://schemas.microsoft.com/office/powerpoint/2010/main" val="22896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E130-21CB-414D-ADC4-137EA1FF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89" y="150505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Show that: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42D14-5108-4697-B89A-D6A286BD32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2251" y="292715"/>
            <a:ext cx="4603225" cy="123983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6D1979-3FB2-422F-86D7-BA43CB38A2FD}"/>
                  </a:ext>
                </a:extLst>
              </p:cNvPr>
              <p:cNvSpPr txBox="1"/>
              <p:nvPr/>
            </p:nvSpPr>
            <p:spPr>
              <a:xfrm>
                <a:off x="1375489" y="1942471"/>
                <a:ext cx="10457120" cy="1952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Letting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 in the recurrence relation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6D1979-3FB2-422F-86D7-BA43CB38A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89" y="1942471"/>
                <a:ext cx="10457120" cy="1952266"/>
              </a:xfrm>
              <a:prstGeom prst="rect">
                <a:avLst/>
              </a:prstGeom>
              <a:blipFill>
                <a:blip r:embed="rId6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B20174-CD24-4053-8619-606F53A2895A}"/>
                  </a:ext>
                </a:extLst>
              </p:cNvPr>
              <p:cNvSpPr/>
              <p:nvPr/>
            </p:nvSpPr>
            <p:spPr>
              <a:xfrm>
                <a:off x="7330164" y="1861424"/>
                <a:ext cx="4224170" cy="786177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B20174-CD24-4053-8619-606F53A28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64" y="1861424"/>
                <a:ext cx="4224170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7BE6C12-3CD4-4DB5-B49F-F3702503F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489" y="4118469"/>
            <a:ext cx="4913317" cy="656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BDF35-8FAB-4090-B992-6B2427B08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8932" y="4027594"/>
            <a:ext cx="2393677" cy="9947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58B69-39E1-4281-9662-1F8A2B576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8932" y="5378095"/>
            <a:ext cx="2393677" cy="101924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9DD2BA-16F7-4D52-94B9-0BB69839B95E}"/>
                  </a:ext>
                </a:extLst>
              </p:cNvPr>
              <p:cNvSpPr/>
              <p:nvPr/>
            </p:nvSpPr>
            <p:spPr>
              <a:xfrm>
                <a:off x="1336000" y="5022369"/>
                <a:ext cx="7919476" cy="109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9DD2BA-16F7-4D52-94B9-0BB69839B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00" y="5022369"/>
                <a:ext cx="7919476" cy="10926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A19596-FF8A-46FF-A825-5E6D6E18E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5317D7-349E-4833-863D-5074CEF35E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16432" y="95914"/>
                <a:ext cx="8832848" cy="1239837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5317D7-349E-4833-863D-5074CEF35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6432" y="95914"/>
                <a:ext cx="8832848" cy="1239837"/>
              </a:xfrm>
              <a:blipFill>
                <a:blip r:embed="rId4"/>
                <a:stretch>
                  <a:fillRect l="-2070" b="-18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3FFF2-8ABA-4BB9-87DE-7C37438B40FA}"/>
                  </a:ext>
                </a:extLst>
              </p:cNvPr>
              <p:cNvSpPr txBox="1"/>
              <p:nvPr/>
            </p:nvSpPr>
            <p:spPr>
              <a:xfrm>
                <a:off x="1307250" y="1601277"/>
                <a:ext cx="10457120" cy="489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600" dirty="0"/>
                  <a:t>Letting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600" dirty="0"/>
                  <a:t> in the recurrence relation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600" dirty="0"/>
                  <a:t>Letting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 in the recurrence 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600" dirty="0"/>
                  <a:t>Substitute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/>
                  <a:t> in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/>
                  <a:t>, then we got: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sSub>
                        <m:sSub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B3FFF2-8ABA-4BB9-87DE-7C37438B4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50" y="1601277"/>
                <a:ext cx="10457120" cy="4893968"/>
              </a:xfrm>
              <a:prstGeom prst="rect">
                <a:avLst/>
              </a:prstGeom>
              <a:blipFill>
                <a:blip r:embed="rId5"/>
                <a:stretch>
                  <a:fillRect l="-874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E1EB14-E124-4B5A-B4D9-B776DA62F3EC}"/>
                  </a:ext>
                </a:extLst>
              </p:cNvPr>
              <p:cNvSpPr/>
              <p:nvPr/>
            </p:nvSpPr>
            <p:spPr>
              <a:xfrm>
                <a:off x="7540200" y="1505742"/>
                <a:ext cx="4224170" cy="786177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E1EB14-E124-4B5A-B4D9-B776DA6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0" y="1505742"/>
                <a:ext cx="4224170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0613A4-656F-4D6C-A7D6-734D456B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E901-420E-48F9-9DD1-20D8D73F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42" y="95915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Integral involves Bessel Functions: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786A2-DE97-40A2-916E-6BD298D87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1842" y="3240251"/>
            <a:ext cx="4989961" cy="1239837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8E6F2-0B62-4651-840B-46E5E9371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2630"/>
          <a:stretch/>
        </p:blipFill>
        <p:spPr>
          <a:xfrm>
            <a:off x="1485466" y="1668083"/>
            <a:ext cx="10006661" cy="1239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766716-5607-4C61-AECA-B1201E524113}"/>
                  </a:ext>
                </a:extLst>
              </p:cNvPr>
              <p:cNvSpPr txBox="1"/>
              <p:nvPr/>
            </p:nvSpPr>
            <p:spPr>
              <a:xfrm>
                <a:off x="6926132" y="4827812"/>
                <a:ext cx="3515001" cy="1338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For n = 0: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766716-5607-4C61-AECA-B1201E52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132" y="4827812"/>
                <a:ext cx="3515001" cy="1338059"/>
              </a:xfrm>
              <a:prstGeom prst="rect">
                <a:avLst/>
              </a:prstGeom>
              <a:blipFill>
                <a:blip r:embed="rId8"/>
                <a:stretch>
                  <a:fillRect l="-5199" t="-7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65BE3-594D-4CB0-A403-9B522C36DEAB}"/>
                  </a:ext>
                </a:extLst>
              </p:cNvPr>
              <p:cNvSpPr txBox="1"/>
              <p:nvPr/>
            </p:nvSpPr>
            <p:spPr>
              <a:xfrm>
                <a:off x="1493619" y="4827812"/>
                <a:ext cx="3772251" cy="1338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For n =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D65BE3-594D-4CB0-A403-9B522C36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19" y="4827812"/>
                <a:ext cx="3772251" cy="1338059"/>
              </a:xfrm>
              <a:prstGeom prst="rect">
                <a:avLst/>
              </a:prstGeom>
              <a:blipFill>
                <a:blip r:embed="rId9"/>
                <a:stretch>
                  <a:fillRect l="-4847" t="-7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B8ED6-595E-4B43-BB9E-67E9C6C51BFA}"/>
              </a:ext>
            </a:extLst>
          </p:cNvPr>
          <p:cNvGrpSpPr/>
          <p:nvPr/>
        </p:nvGrpSpPr>
        <p:grpSpPr>
          <a:xfrm>
            <a:off x="6740004" y="3240250"/>
            <a:ext cx="4989961" cy="1239837"/>
            <a:chOff x="6740004" y="3240250"/>
            <a:chExt cx="4989961" cy="1239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584E22-97E0-478F-BF42-FEF5D824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40004" y="3240250"/>
              <a:ext cx="4989961" cy="1239837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C05121-B3F6-42EB-9AAE-326ACF9CFB6A}"/>
                </a:ext>
              </a:extLst>
            </p:cNvPr>
            <p:cNvCxnSpPr>
              <a:cxnSpLocks/>
            </p:cNvCxnSpPr>
            <p:nvPr/>
          </p:nvCxnSpPr>
          <p:spPr>
            <a:xfrm>
              <a:off x="7178723" y="3753134"/>
              <a:ext cx="1501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040789-D6E3-411A-A175-C773A1969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B0D5EF-32FC-47ED-9102-6E0A1EFDDC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89137" y="177801"/>
                <a:ext cx="8832848" cy="1239837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Evaluate: (1)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B0D5EF-32FC-47ED-9102-6E0A1EFDD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89137" y="177801"/>
                <a:ext cx="8832848" cy="1239837"/>
              </a:xfrm>
              <a:blipFill>
                <a:blip r:embed="rId4"/>
                <a:stretch>
                  <a:fillRect l="-2139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414E3B3-D3B3-446D-B994-9AB806466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6599" y="1895310"/>
            <a:ext cx="4226780" cy="105021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A02613-0A5A-400E-BB3E-E9BD7D0D11A2}"/>
                  </a:ext>
                </a:extLst>
              </p:cNvPr>
              <p:cNvSpPr/>
              <p:nvPr/>
            </p:nvSpPr>
            <p:spPr>
              <a:xfrm>
                <a:off x="1630138" y="3668854"/>
                <a:ext cx="4706673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A02613-0A5A-400E-BB3E-E9BD7D0D1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38" y="3668854"/>
                <a:ext cx="4706673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14BD80-9961-41D0-98F9-882641F87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B0D5EF-32FC-47ED-9102-6E0A1EFDDC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89137" y="177801"/>
                <a:ext cx="8832848" cy="1239837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Evaluate: (3)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B0D5EF-32FC-47ED-9102-6E0A1EFDD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89137" y="177801"/>
                <a:ext cx="8832848" cy="1239837"/>
              </a:xfrm>
              <a:blipFill>
                <a:blip r:embed="rId4"/>
                <a:stretch>
                  <a:fillRect l="-2139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9786EED-C92E-44EB-9972-8F7C3B97508B}"/>
              </a:ext>
            </a:extLst>
          </p:cNvPr>
          <p:cNvGrpSpPr/>
          <p:nvPr/>
        </p:nvGrpSpPr>
        <p:grpSpPr>
          <a:xfrm>
            <a:off x="7519916" y="1274972"/>
            <a:ext cx="4237344" cy="1058795"/>
            <a:chOff x="6740004" y="3240250"/>
            <a:chExt cx="4989961" cy="1239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A63360-5801-47A2-862E-596A4057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40004" y="3240250"/>
              <a:ext cx="4989961" cy="1239837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90ED684-6D7B-4E27-9B98-0A1102F1BC7D}"/>
                </a:ext>
              </a:extLst>
            </p:cNvPr>
            <p:cNvCxnSpPr>
              <a:cxnSpLocks/>
            </p:cNvCxnSpPr>
            <p:nvPr/>
          </p:nvCxnSpPr>
          <p:spPr>
            <a:xfrm>
              <a:off x="7178723" y="3753134"/>
              <a:ext cx="1501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2117F2-F063-4D03-A5E8-FE42C90AE5CD}"/>
                  </a:ext>
                </a:extLst>
              </p:cNvPr>
              <p:cNvSpPr/>
              <p:nvPr/>
            </p:nvSpPr>
            <p:spPr>
              <a:xfrm>
                <a:off x="1389137" y="1417638"/>
                <a:ext cx="2883290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2117F2-F063-4D03-A5E8-FE42C90AE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137" y="1417638"/>
                <a:ext cx="2883290" cy="1061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F3AA9-A439-4033-9A7D-BA93093C7334}"/>
                  </a:ext>
                </a:extLst>
              </p:cNvPr>
              <p:cNvSpPr txBox="1"/>
              <p:nvPr/>
            </p:nvSpPr>
            <p:spPr>
              <a:xfrm>
                <a:off x="1762579" y="2446895"/>
                <a:ext cx="1068562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AF3AA9-A439-4033-9A7D-BA93093C7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79" y="2446895"/>
                <a:ext cx="1068562" cy="377667"/>
              </a:xfrm>
              <a:prstGeom prst="rect">
                <a:avLst/>
              </a:prstGeom>
              <a:blipFill>
                <a:blip r:embed="rId8"/>
                <a:stretch>
                  <a:fillRect l="-3429" r="-2286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73E492-9B16-48CF-855C-AE79A4663D91}"/>
                  </a:ext>
                </a:extLst>
              </p:cNvPr>
              <p:cNvSpPr txBox="1"/>
              <p:nvPr/>
            </p:nvSpPr>
            <p:spPr>
              <a:xfrm>
                <a:off x="4468374" y="2461722"/>
                <a:ext cx="2571088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𝒅𝒗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73E492-9B16-48CF-855C-AE79A466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74" y="2461722"/>
                <a:ext cx="2571088" cy="377667"/>
              </a:xfrm>
              <a:prstGeom prst="rect">
                <a:avLst/>
              </a:prstGeom>
              <a:blipFill>
                <a:blip r:embed="rId9"/>
                <a:stretch>
                  <a:fillRect l="-2607" r="-2607" b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3AD875-C9FC-45FE-8071-CB71DED09735}"/>
                  </a:ext>
                </a:extLst>
              </p:cNvPr>
              <p:cNvSpPr txBox="1"/>
              <p:nvPr/>
            </p:nvSpPr>
            <p:spPr>
              <a:xfrm>
                <a:off x="1519459" y="2968903"/>
                <a:ext cx="17482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𝒅𝒖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3AD875-C9FC-45FE-8071-CB71DED09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9" y="2968903"/>
                <a:ext cx="1748299" cy="369332"/>
              </a:xfrm>
              <a:prstGeom prst="rect">
                <a:avLst/>
              </a:prstGeom>
              <a:blipFill>
                <a:blip r:embed="rId10"/>
                <a:stretch>
                  <a:fillRect l="-3484" r="-3833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B5D1C1-F7BA-44F5-83D7-F076F06DF32A}"/>
                  </a:ext>
                </a:extLst>
              </p:cNvPr>
              <p:cNvSpPr txBox="1"/>
              <p:nvPr/>
            </p:nvSpPr>
            <p:spPr>
              <a:xfrm>
                <a:off x="4618991" y="3019737"/>
                <a:ext cx="2224840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B5D1C1-F7BA-44F5-83D7-F076F06D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991" y="3019737"/>
                <a:ext cx="2224840" cy="377667"/>
              </a:xfrm>
              <a:prstGeom prst="rect">
                <a:avLst/>
              </a:prstGeom>
              <a:blipFill>
                <a:blip r:embed="rId11"/>
                <a:stretch>
                  <a:fillRect l="-1644" b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4F27D6-7FF3-4757-A8E3-ADFD86A722DC}"/>
                  </a:ext>
                </a:extLst>
              </p:cNvPr>
              <p:cNvSpPr/>
              <p:nvPr/>
            </p:nvSpPr>
            <p:spPr>
              <a:xfrm>
                <a:off x="1289331" y="3553405"/>
                <a:ext cx="9215728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4F27D6-7FF3-4757-A8E3-ADFD86A72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331" y="3553405"/>
                <a:ext cx="9215728" cy="10610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D4A45C-E9AA-4769-8261-B7F4D53FB438}"/>
                  </a:ext>
                </a:extLst>
              </p:cNvPr>
              <p:cNvSpPr/>
              <p:nvPr/>
            </p:nvSpPr>
            <p:spPr>
              <a:xfrm>
                <a:off x="1240794" y="4472111"/>
                <a:ext cx="6011838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D4A45C-E9AA-4769-8261-B7F4D53FB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94" y="4472111"/>
                <a:ext cx="6011838" cy="10610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E86FCF-8CF2-4D5B-A0CC-A57FAE635DDC}"/>
                  </a:ext>
                </a:extLst>
              </p:cNvPr>
              <p:cNvSpPr/>
              <p:nvPr/>
            </p:nvSpPr>
            <p:spPr>
              <a:xfrm>
                <a:off x="2725492" y="5474002"/>
                <a:ext cx="6158865" cy="1061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E86FCF-8CF2-4D5B-A0CC-A57FAE635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92" y="5474002"/>
                <a:ext cx="6158865" cy="10610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F8B8B3-D574-4FC6-87B5-90201B618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F7DC-FFDE-4BF3-95CC-EF544FC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760" y="315533"/>
            <a:ext cx="8832848" cy="101993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Bessel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034C1-7C0E-481B-B22A-309E16D8C773}"/>
                  </a:ext>
                </a:extLst>
              </p:cNvPr>
              <p:cNvSpPr txBox="1"/>
              <p:nvPr/>
            </p:nvSpPr>
            <p:spPr>
              <a:xfrm>
                <a:off x="1284760" y="1442434"/>
                <a:ext cx="10238704" cy="5637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standard form of Bessel differential equation is given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Where,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 is non negative real number.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regular singular point, so we 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Frobenius method </a:t>
                </a:r>
                <a:r>
                  <a:rPr lang="en-US" sz="2400" dirty="0"/>
                  <a:t>to solve this differential equation. The series solution is as follow: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fraction</a:t>
                </a:r>
                <a:r>
                  <a:rPr lang="en-US" sz="2400" dirty="0"/>
                  <a:t>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 startAt="2"/>
                </a:pPr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integer</a:t>
                </a:r>
                <a:r>
                  <a:rPr lang="en-US" sz="2400" dirty="0"/>
                  <a:t>: 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7034C1-7C0E-481B-B22A-309E16D8C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60" y="1442434"/>
                <a:ext cx="10238704" cy="5637249"/>
              </a:xfrm>
              <a:prstGeom prst="rect">
                <a:avLst/>
              </a:prstGeom>
              <a:blipFill>
                <a:blip r:embed="rId4"/>
                <a:stretch>
                  <a:fillRect l="-953" r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12490-B00E-4E7F-93CC-2C6D7946CC26}"/>
              </a:ext>
            </a:extLst>
          </p:cNvPr>
          <p:cNvSpPr/>
          <p:nvPr/>
        </p:nvSpPr>
        <p:spPr>
          <a:xfrm>
            <a:off x="4159876" y="4868214"/>
            <a:ext cx="3940935" cy="61818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B891C4-0F11-46A7-B57E-8ADF341A4277}"/>
              </a:ext>
            </a:extLst>
          </p:cNvPr>
          <p:cNvSpPr/>
          <p:nvPr/>
        </p:nvSpPr>
        <p:spPr>
          <a:xfrm>
            <a:off x="4159876" y="5924281"/>
            <a:ext cx="3940935" cy="61818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2BBA313-60FF-44D9-890A-39C69F47E61F}"/>
              </a:ext>
            </a:extLst>
          </p:cNvPr>
          <p:cNvSpPr/>
          <p:nvPr/>
        </p:nvSpPr>
        <p:spPr>
          <a:xfrm>
            <a:off x="9040969" y="5254580"/>
            <a:ext cx="2482495" cy="1068947"/>
          </a:xfrm>
          <a:prstGeom prst="cloudCallout">
            <a:avLst>
              <a:gd name="adj1" fmla="val -82359"/>
              <a:gd name="adj2" fmla="val 35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Second Kind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F3DE61-3C3D-4527-97EB-030D101B3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A776-AEAA-4946-ADF4-C3F01AF3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39165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Bessel Function Definition: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DD20A-D6F5-4050-AD50-5AE918A1B174}"/>
              </a:ext>
            </a:extLst>
          </p:cNvPr>
          <p:cNvSpPr txBox="1"/>
          <p:nvPr/>
        </p:nvSpPr>
        <p:spPr>
          <a:xfrm>
            <a:off x="1310518" y="1532586"/>
            <a:ext cx="1025158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7030A0"/>
                </a:solidFill>
              </a:rPr>
              <a:t>Frist Kind: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7030A0"/>
                </a:solidFill>
              </a:rPr>
              <a:t>If n is integer, then:</a:t>
            </a:r>
          </a:p>
          <a:p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u="sng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E1D60-C986-46F7-9B26-3048B221B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199" y="2069488"/>
            <a:ext cx="4034535" cy="109982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B422C-128C-4975-AA48-47154B82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199" y="3449692"/>
            <a:ext cx="4034533" cy="109982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04D76-C5D4-4DEA-BA42-5B30410A6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3606" y="5581518"/>
            <a:ext cx="2899717" cy="857149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E31D2B-80D4-48CC-8C54-F67F65B9D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8594-D1B0-4644-9135-4965158E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139164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Parametric Bessel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CE5FB-0B98-4E2B-AD3A-6CAC65900592}"/>
                  </a:ext>
                </a:extLst>
              </p:cNvPr>
              <p:cNvSpPr txBox="1"/>
              <p:nvPr/>
            </p:nvSpPr>
            <p:spPr>
              <a:xfrm>
                <a:off x="1284760" y="1442434"/>
                <a:ext cx="10238704" cy="5083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equation of parametric Bessel is given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Where,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 is non negative real number.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solution of this is the same as Bessel DE but with replacing each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24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fraction </a:t>
                </a:r>
                <a:r>
                  <a:rPr lang="en-US" sz="2400" dirty="0"/>
                  <a:t>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arenR" startAt="2"/>
                </a:pPr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integer</a:t>
                </a:r>
                <a:r>
                  <a:rPr lang="en-US" sz="2400" dirty="0"/>
                  <a:t>: 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CE5FB-0B98-4E2B-AD3A-6CAC6590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60" y="1442434"/>
                <a:ext cx="10238704" cy="5083251"/>
              </a:xfrm>
              <a:prstGeom prst="rect">
                <a:avLst/>
              </a:prstGeom>
              <a:blipFill>
                <a:blip r:embed="rId4"/>
                <a:stretch>
                  <a:fillRect l="-953" r="-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E2E6F6-7BA9-40D6-8CDF-11FDDCC5C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C218-6FDD-4455-B563-3A523AC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39" y="255075"/>
            <a:ext cx="8832848" cy="107145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9486F-75A3-4947-97DC-0FF2AB9B4A54}"/>
              </a:ext>
            </a:extLst>
          </p:cNvPr>
          <p:cNvSpPr txBox="1"/>
          <p:nvPr/>
        </p:nvSpPr>
        <p:spPr>
          <a:xfrm>
            <a:off x="1403797" y="1571223"/>
            <a:ext cx="1031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11C178-6321-40A5-8B5D-19148DEFFA8D}"/>
                  </a:ext>
                </a:extLst>
              </p:cNvPr>
              <p:cNvSpPr txBox="1"/>
              <p:nvPr/>
            </p:nvSpPr>
            <p:spPr>
              <a:xfrm>
                <a:off x="1403797" y="1326525"/>
                <a:ext cx="10225826" cy="642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, The solution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, The solution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, The solution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b>
                      </m:sSub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11C178-6321-40A5-8B5D-19148DEFF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97" y="1326525"/>
                <a:ext cx="10225826" cy="6423490"/>
              </a:xfrm>
              <a:prstGeom prst="rect">
                <a:avLst/>
              </a:prstGeom>
              <a:blipFill>
                <a:blip r:embed="rId4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30B43F-DB33-4EED-B4D3-BFF042C55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66C5-4B7B-4FE7-9CDB-BB8CA25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6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Bessel Function First Kind</a:t>
            </a:r>
          </a:p>
        </p:txBody>
      </p:sp>
      <p:pic>
        <p:nvPicPr>
          <p:cNvPr id="1026" name="Picture 2" descr="BESSELJ function">
            <a:extLst>
              <a:ext uri="{FF2B5EF4-FFF2-40B4-BE49-F238E27FC236}">
                <a16:creationId xmlns:a16="http://schemas.microsoft.com/office/drawing/2014/main" id="{E9520481-4AEE-4916-A288-3AFA8C14A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b="5995"/>
          <a:stretch/>
        </p:blipFill>
        <p:spPr bwMode="auto">
          <a:xfrm>
            <a:off x="1593853" y="1554295"/>
            <a:ext cx="7588783" cy="53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BFF44E-46DB-42FB-A3D8-0FD8C0930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66C5-4B7B-4FE7-9CDB-BB8CA25C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6" y="11340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Bessel Function Second Kind</a:t>
            </a:r>
          </a:p>
        </p:txBody>
      </p:sp>
      <p:pic>
        <p:nvPicPr>
          <p:cNvPr id="2050" name="Picture 2" descr="BESSELY function">
            <a:extLst>
              <a:ext uri="{FF2B5EF4-FFF2-40B4-BE49-F238E27FC236}">
                <a16:creationId xmlns:a16="http://schemas.microsoft.com/office/drawing/2014/main" id="{6D448ADD-A377-4E74-9A58-4037FE75A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 b="6808"/>
          <a:stretch/>
        </p:blipFill>
        <p:spPr bwMode="auto">
          <a:xfrm>
            <a:off x="1417281" y="1535805"/>
            <a:ext cx="7829750" cy="524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9364-CD53-4D5D-A279-6EEBC10F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6" y="100527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Bessel Function Properties: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3DA02-3CB8-4C3C-B2D9-75533E139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4172" y="4064719"/>
            <a:ext cx="3289558" cy="136708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17DB4-AD80-4B20-A2D7-CE0697F41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3278" y="4064719"/>
            <a:ext cx="3289558" cy="140071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6BAC7-A12C-490B-A6FE-E03643F38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3065" y="1673036"/>
            <a:ext cx="1355099" cy="716267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A8055-B4EF-45A3-824C-C90DF40A68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5601"/>
          <a:stretch/>
        </p:blipFill>
        <p:spPr>
          <a:xfrm>
            <a:off x="4508612" y="2868878"/>
            <a:ext cx="2836974" cy="716267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24A23E-1FBF-4D5B-8780-4624C6939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ET" id="{7EE13B2E-4BB0-433F-AFD7-29F74CC391C4}" vid="{99C752BB-61C3-48C4-BE3D-0F887DCE85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5C1CE3-2BCB-457D-99B5-FB277D4DA88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06FDDB-3190-4DB9-8461-F550A55467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DD87B8-4AAA-4443-A823-D92F1BDA30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AIET</Template>
  <TotalTime>4255</TotalTime>
  <Words>1018</Words>
  <Application>Microsoft Office PowerPoint</Application>
  <PresentationFormat>Widescreen</PresentationFormat>
  <Paragraphs>134</Paragraphs>
  <Slides>24</Slides>
  <Notes>0</Notes>
  <HiddenSlides>0</HiddenSlides>
  <MMClips>21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AIET</vt:lpstr>
      <vt:lpstr>Special functions and Integral Transforms MAT 241</vt:lpstr>
      <vt:lpstr> Lecture (10): Bessel Functions</vt:lpstr>
      <vt:lpstr>Bessel Function:</vt:lpstr>
      <vt:lpstr>Bessel Function Definition:</vt:lpstr>
      <vt:lpstr>Parametric Bessel</vt:lpstr>
      <vt:lpstr>Example:</vt:lpstr>
      <vt:lpstr>Bessel Function First Kind</vt:lpstr>
      <vt:lpstr>Bessel Function Second Kind</vt:lpstr>
      <vt:lpstr>Bessel Function Properties: </vt:lpstr>
      <vt:lpstr>Prove of  J_(1/2) (x)=√(2/xπ)  sin (x)</vt:lpstr>
      <vt:lpstr>PowerPoint Presentation</vt:lpstr>
      <vt:lpstr>Prove of  J_(-1/2) (x)=√(2/xπ)  cos (x)</vt:lpstr>
      <vt:lpstr>PowerPoint Presentation</vt:lpstr>
      <vt:lpstr>Generating function for Bessel function:</vt:lpstr>
      <vt:lpstr>PowerPoint Presentation</vt:lpstr>
      <vt:lpstr>Use Bessel G.F. to prove that:</vt:lpstr>
      <vt:lpstr>PowerPoint Presentation</vt:lpstr>
      <vt:lpstr>Recurrence Relation for Bessel Function:</vt:lpstr>
      <vt:lpstr>Show that:</vt:lpstr>
      <vt:lpstr>Show that:</vt:lpstr>
      <vt:lpstr>Express J_3 (x) in terms of J_0 (x)  and J_1 (x) </vt:lpstr>
      <vt:lpstr>Integral involves Bessel Functions:</vt:lpstr>
      <vt:lpstr>Evaluate: (1) ∫1▒〖x^2  J_1 (x)dx〗</vt:lpstr>
      <vt:lpstr>Evaluate: (3) ∫1▒〖J_3 (x)dx〗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 E. Hassan</dc:creator>
  <cp:lastModifiedBy>DR.adel</cp:lastModifiedBy>
  <cp:revision>115</cp:revision>
  <dcterms:created xsi:type="dcterms:W3CDTF">2019-09-03T08:29:22Z</dcterms:created>
  <dcterms:modified xsi:type="dcterms:W3CDTF">2020-09-13T20:36:38Z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